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67" r:id="rId6"/>
    <p:sldId id="281" r:id="rId7"/>
    <p:sldId id="268" r:id="rId8"/>
    <p:sldId id="269" r:id="rId9"/>
    <p:sldId id="282" r:id="rId10"/>
    <p:sldId id="270" r:id="rId11"/>
    <p:sldId id="273" r:id="rId12"/>
    <p:sldId id="283" r:id="rId13"/>
    <p:sldId id="274" r:id="rId14"/>
    <p:sldId id="279" r:id="rId15"/>
    <p:sldId id="276" r:id="rId16"/>
  </p:sldIdLst>
  <p:sldSz cx="12192000" cy="6858000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5" autoAdjust="0"/>
  </p:normalViewPr>
  <p:slideViewPr>
    <p:cSldViewPr snapToGrid="0" snapToObjects="1" showGuides="1">
      <p:cViewPr varScale="1">
        <p:scale>
          <a:sx n="64" d="100"/>
          <a:sy n="64" d="100"/>
        </p:scale>
        <p:origin x="712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lony van Veldhoven" userId="2eb41da0-8e18-4f19-9c8c-8de57f0603d6" providerId="ADAL" clId="{A3E79AA1-11A4-4EB1-9FEE-14E60CD361D4}"/>
    <pc:docChg chg="delSld">
      <pc:chgData name="Plony van Veldhoven" userId="2eb41da0-8e18-4f19-9c8c-8de57f0603d6" providerId="ADAL" clId="{A3E79AA1-11A4-4EB1-9FEE-14E60CD361D4}" dt="2021-12-07T10:13:14.692" v="0" actId="2696"/>
      <pc:docMkLst>
        <pc:docMk/>
      </pc:docMkLst>
      <pc:sldChg chg="del">
        <pc:chgData name="Plony van Veldhoven" userId="2eb41da0-8e18-4f19-9c8c-8de57f0603d6" providerId="ADAL" clId="{A3E79AA1-11A4-4EB1-9FEE-14E60CD361D4}" dt="2021-12-07T10:13:14.692" v="0" actId="2696"/>
        <pc:sldMkLst>
          <pc:docMk/>
          <pc:sldMk cId="4099298898" sldId="27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89760"/>
            <a:ext cx="12192000" cy="496824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416176"/>
            <a:ext cx="10363200" cy="1470025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926673" y="3886201"/>
            <a:ext cx="8338657" cy="1921051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pic>
        <p:nvPicPr>
          <p:cNvPr id="5" name="Afbeelding 6" descr="14.0111_PPT_Werkse.jp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0" y="268"/>
            <a:ext cx="9144000" cy="19047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Vormkader" descr="14.0111_PPT_Werkse2.jpg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49800" cy="6858000"/>
          </a:xfrm>
          <a:prstGeom prst="rect">
            <a:avLst/>
          </a:prstGeom>
        </p:spPr>
      </p:pic>
      <p:pic>
        <p:nvPicPr>
          <p:cNvPr id="10" name="Vormkader" descr="14.0111_PPT_Werkse2.jpg"/>
          <p:cNvPicPr>
            <a:picLocks noChangeAspect="1"/>
          </p:cNvPicPr>
          <p:nvPr userDrawn="1"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9532" y="0"/>
            <a:ext cx="7882467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8612" y="457200"/>
            <a:ext cx="8739747" cy="1143000"/>
          </a:xfrm>
        </p:spPr>
        <p:txBody>
          <a:bodyPr>
            <a:normAutofit/>
          </a:bodyPr>
          <a:lstStyle>
            <a:lvl1pPr algn="l">
              <a:defRPr sz="3200">
                <a:solidFill>
                  <a:srgbClr val="28B0B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513765"/>
            <a:ext cx="284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5AE827-6E22-FB4C-9A66-77DD835279E7}" type="datetimeFigureOut">
              <a:rPr lang="nl-NL"/>
              <a:pPr/>
              <a:t>7-12-2021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513765"/>
            <a:ext cx="3860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513765"/>
            <a:ext cx="2844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D372BAC-122A-D248-A431-356E4E58792F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/>
          </p:nvPr>
        </p:nvSpPr>
        <p:spPr>
          <a:xfrm>
            <a:off x="988485" y="1702965"/>
            <a:ext cx="10085916" cy="4423198"/>
          </a:xfrm>
        </p:spPr>
        <p:txBody>
          <a:bodyPr/>
          <a:lstStyle>
            <a:lvl5pPr marL="1074738" indent="-228600"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Vormkader" descr="14.0111_PPT_Werkse2.jpg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49800" cy="6858000"/>
          </a:xfrm>
          <a:prstGeom prst="rect">
            <a:avLst/>
          </a:prstGeom>
        </p:spPr>
      </p:pic>
      <p:pic>
        <p:nvPicPr>
          <p:cNvPr id="12" name="Vormkader" descr="14.0111_PPT_Werkse2.jpg"/>
          <p:cNvPicPr>
            <a:picLocks noChangeAspect="1"/>
          </p:cNvPicPr>
          <p:nvPr userDrawn="1"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9532" y="0"/>
            <a:ext cx="7882467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8612" y="457200"/>
            <a:ext cx="8739747" cy="1143000"/>
          </a:xfrm>
        </p:spPr>
        <p:txBody>
          <a:bodyPr>
            <a:normAutofit/>
          </a:bodyPr>
          <a:lstStyle>
            <a:lvl1pPr algn="l">
              <a:defRPr sz="3200">
                <a:solidFill>
                  <a:srgbClr val="28B0B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513765"/>
            <a:ext cx="284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5AE827-6E22-FB4C-9A66-77DD835279E7}" type="datetimeFigureOut">
              <a:rPr lang="nl-NL"/>
              <a:pPr/>
              <a:t>7-12-2021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513765"/>
            <a:ext cx="3860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513765"/>
            <a:ext cx="2844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D372BAC-122A-D248-A431-356E4E58792F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/>
          </p:nvPr>
        </p:nvSpPr>
        <p:spPr>
          <a:xfrm>
            <a:off x="988485" y="1702965"/>
            <a:ext cx="10085916" cy="4423198"/>
          </a:xfrm>
        </p:spPr>
        <p:txBody>
          <a:bodyPr/>
          <a:lstStyle>
            <a:lvl5pPr marL="1074738" indent="-228600"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4"/>
          </p:nvPr>
        </p:nvSpPr>
        <p:spPr>
          <a:xfrm>
            <a:off x="4742578" y="3792539"/>
            <a:ext cx="5749741" cy="2046287"/>
          </a:xfrm>
          <a:prstGeom prst="roundRect">
            <a:avLst>
              <a:gd name="adj" fmla="val 9698"/>
            </a:avLst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79519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Vormkader" descr="14.0111_PPT_Werkse2.jpg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49800" cy="6858000"/>
          </a:xfrm>
          <a:prstGeom prst="rect">
            <a:avLst/>
          </a:prstGeom>
        </p:spPr>
      </p:pic>
      <p:pic>
        <p:nvPicPr>
          <p:cNvPr id="13" name="Vormkader" descr="14.0111_PPT_Werkse2.jpg"/>
          <p:cNvPicPr>
            <a:picLocks noChangeAspect="1"/>
          </p:cNvPicPr>
          <p:nvPr userDrawn="1"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9532" y="0"/>
            <a:ext cx="7882467" cy="6858000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988612" y="457200"/>
            <a:ext cx="8739747" cy="1143000"/>
          </a:xfrm>
        </p:spPr>
        <p:txBody>
          <a:bodyPr>
            <a:normAutofit/>
          </a:bodyPr>
          <a:lstStyle>
            <a:lvl1pPr algn="l">
              <a:defRPr sz="3200">
                <a:solidFill>
                  <a:srgbClr val="28B0B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sz="quarter" idx="13"/>
          </p:nvPr>
        </p:nvSpPr>
        <p:spPr>
          <a:xfrm>
            <a:off x="2503211" y="2340000"/>
            <a:ext cx="7200000" cy="3528060"/>
          </a:xfrm>
          <a:prstGeom prst="roundRect">
            <a:avLst>
              <a:gd name="adj" fmla="val 6948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513765"/>
            <a:ext cx="2844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5AE827-6E22-FB4C-9A66-77DD835279E7}" type="datetimeFigureOut">
              <a:rPr lang="nl-NL"/>
              <a:pPr/>
              <a:t>7-12-2021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513765"/>
            <a:ext cx="3860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513765"/>
            <a:ext cx="2844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D372BAC-122A-D248-A431-356E4E58792F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Vormkader" descr="14.0111_PPT_Werkse2.jpg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49800" cy="6858000"/>
          </a:xfrm>
          <a:prstGeom prst="rect">
            <a:avLst/>
          </a:prstGeom>
        </p:spPr>
      </p:pic>
      <p:pic>
        <p:nvPicPr>
          <p:cNvPr id="13" name="Vormkader" descr="14.0111_PPT_Werkse2.jpg"/>
          <p:cNvPicPr>
            <a:picLocks noChangeAspect="1"/>
          </p:cNvPicPr>
          <p:nvPr userDrawn="1"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9532" y="0"/>
            <a:ext cx="7882467" cy="6858000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988612" y="457200"/>
            <a:ext cx="8739747" cy="1143000"/>
          </a:xfrm>
        </p:spPr>
        <p:txBody>
          <a:bodyPr>
            <a:normAutofit/>
          </a:bodyPr>
          <a:lstStyle>
            <a:lvl1pPr algn="l">
              <a:defRPr sz="3200">
                <a:solidFill>
                  <a:srgbClr val="28B0B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sz="quarter" idx="13"/>
          </p:nvPr>
        </p:nvSpPr>
        <p:spPr>
          <a:xfrm>
            <a:off x="988612" y="2340000"/>
            <a:ext cx="4827726" cy="3528060"/>
          </a:xfrm>
          <a:prstGeom prst="roundRect">
            <a:avLst>
              <a:gd name="adj" fmla="val 6948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513765"/>
            <a:ext cx="2844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5AE827-6E22-FB4C-9A66-77DD835279E7}" type="datetimeFigureOut">
              <a:rPr lang="nl-NL"/>
              <a:pPr/>
              <a:t>7-12-2021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513765"/>
            <a:ext cx="3860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513765"/>
            <a:ext cx="2844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D372BAC-122A-D248-A431-356E4E58792F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12" name="Tijdelijke aanduiding voor afbeelding 9"/>
          <p:cNvSpPr>
            <a:spLocks noGrp="1"/>
          </p:cNvSpPr>
          <p:nvPr>
            <p:ph type="pic" sz="quarter" idx="14"/>
          </p:nvPr>
        </p:nvSpPr>
        <p:spPr>
          <a:xfrm>
            <a:off x="6323737" y="2340000"/>
            <a:ext cx="4827726" cy="3528060"/>
          </a:xfrm>
          <a:prstGeom prst="roundRect">
            <a:avLst>
              <a:gd name="adj" fmla="val 6948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5134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Vormkader" descr="14.0111_PPT_Werkse2.jpg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49800" cy="6858000"/>
          </a:xfrm>
          <a:prstGeom prst="rect">
            <a:avLst/>
          </a:prstGeom>
        </p:spPr>
      </p:pic>
      <p:pic>
        <p:nvPicPr>
          <p:cNvPr id="13" name="Vormkader" descr="14.0111_PPT_Werkse2.jpg"/>
          <p:cNvPicPr>
            <a:picLocks noChangeAspect="1"/>
          </p:cNvPicPr>
          <p:nvPr userDrawn="1"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443"/>
          <a:stretch/>
        </p:blipFill>
        <p:spPr>
          <a:xfrm>
            <a:off x="4309532" y="1744910"/>
            <a:ext cx="7882467" cy="5113090"/>
          </a:xfrm>
          <a:prstGeom prst="rect">
            <a:avLst/>
          </a:prstGeom>
        </p:spPr>
      </p:pic>
      <p:sp>
        <p:nvSpPr>
          <p:cNvPr id="10" name="Tijdelijke aanduiding voor afbeelding 9"/>
          <p:cNvSpPr>
            <a:spLocks noGrp="1"/>
          </p:cNvSpPr>
          <p:nvPr>
            <p:ph type="pic" sz="quarter" idx="13"/>
          </p:nvPr>
        </p:nvSpPr>
        <p:spPr>
          <a:xfrm>
            <a:off x="314325" y="320040"/>
            <a:ext cx="11564407" cy="6228000"/>
          </a:xfrm>
          <a:prstGeom prst="roundRect">
            <a:avLst>
              <a:gd name="adj" fmla="val 1932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513765"/>
            <a:ext cx="2844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5AE827-6E22-FB4C-9A66-77DD835279E7}" type="datetimeFigureOut">
              <a:rPr lang="nl-NL"/>
              <a:pPr/>
              <a:t>7-12-2021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513765"/>
            <a:ext cx="3860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513765"/>
            <a:ext cx="2844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D372BAC-122A-D248-A431-356E4E58792F}" type="slidenum">
              <a:rPr lang="nl-NL"/>
              <a:pPr/>
              <a:t>‹nr.›</a:t>
            </a:fld>
            <a:endParaRPr lang="nl-NL"/>
          </a:p>
        </p:txBody>
      </p:sp>
      <p:pic>
        <p:nvPicPr>
          <p:cNvPr id="14" name="Vormkader" descr="14.0111_PPT_Werkse2.jpg"/>
          <p:cNvPicPr>
            <a:picLocks noChangeAspect="1"/>
          </p:cNvPicPr>
          <p:nvPr userDrawn="1"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2266" t="2" b="69758"/>
          <a:stretch/>
        </p:blipFill>
        <p:spPr>
          <a:xfrm>
            <a:off x="11582400" y="0"/>
            <a:ext cx="609600" cy="2073897"/>
          </a:xfrm>
          <a:prstGeom prst="rect">
            <a:avLst/>
          </a:prstGeom>
        </p:spPr>
      </p:pic>
      <p:pic>
        <p:nvPicPr>
          <p:cNvPr id="16" name="Vormkader" descr="14.0111_PPT_Werkse2.jpg"/>
          <p:cNvPicPr>
            <a:picLocks noChangeAspect="1"/>
          </p:cNvPicPr>
          <p:nvPr userDrawn="1"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" b="91387"/>
          <a:stretch/>
        </p:blipFill>
        <p:spPr>
          <a:xfrm>
            <a:off x="4309533" y="1"/>
            <a:ext cx="7882467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272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 err="1"/>
              <a:t>dsdf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AE827-6E22-FB4C-9A66-77DD835279E7}" type="datetimeFigureOut">
              <a:rPr lang="nl-NL"/>
              <a:pPr/>
              <a:t>7-12-2021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72BAC-122A-D248-A431-356E4E58792F}" type="slidenum">
              <a:rPr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1" r:id="rId4"/>
    <p:sldLayoutId id="2147483654" r:id="rId5"/>
    <p:sldLayoutId id="2147483652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lang="nl-NL" sz="2400" kern="1200" baseline="0" dirty="0">
          <a:solidFill>
            <a:schemeClr val="tx1"/>
          </a:solidFill>
          <a:latin typeface="Arial"/>
          <a:ea typeface="+mn-ea"/>
          <a:cs typeface="Arial"/>
        </a:defRPr>
      </a:lvl1pPr>
      <a:lvl2pPr marL="285750" indent="-285750" algn="l" defTabSz="457200" rtl="0" eaLnBrk="1" latinLnBrk="0" hangingPunct="1">
        <a:spcBef>
          <a:spcPct val="20000"/>
        </a:spcBef>
        <a:buFontTx/>
        <a:buBlip>
          <a:blip r:embed="rId8"/>
        </a:buBlip>
        <a:defRPr lang="nl-NL" sz="2400" kern="1200" baseline="0" dirty="0">
          <a:solidFill>
            <a:schemeClr val="tx1"/>
          </a:solidFill>
          <a:latin typeface="Arial"/>
          <a:ea typeface="+mn-ea"/>
          <a:cs typeface="Arial"/>
        </a:defRPr>
      </a:lvl2pPr>
      <a:lvl3pPr marL="538163" indent="-228600" algn="l" defTabSz="457200" rtl="0" eaLnBrk="1" latinLnBrk="0" hangingPunct="1">
        <a:spcBef>
          <a:spcPct val="20000"/>
        </a:spcBef>
        <a:buClr>
          <a:schemeClr val="accent4"/>
        </a:buClr>
        <a:buFont typeface="Arial"/>
        <a:buChar char="•"/>
        <a:defRPr lang="nl-NL" sz="1800" kern="1200" dirty="0" smtClean="0">
          <a:solidFill>
            <a:schemeClr val="tx1"/>
          </a:solidFill>
          <a:latin typeface="Arial"/>
          <a:ea typeface="+mn-ea"/>
          <a:cs typeface="Arial"/>
        </a:defRPr>
      </a:lvl3pPr>
      <a:lvl4pPr marL="803275" indent="-228600" algn="l" defTabSz="457200" rtl="0" eaLnBrk="1" latinLnBrk="0" hangingPunct="1">
        <a:spcBef>
          <a:spcPct val="20000"/>
        </a:spcBef>
        <a:buFont typeface="Arial"/>
        <a:buChar char="–"/>
        <a:defRPr lang="nl-NL" sz="1800" kern="1200" dirty="0">
          <a:solidFill>
            <a:schemeClr val="tx1"/>
          </a:solidFill>
          <a:latin typeface="Arial"/>
          <a:ea typeface="+mn-ea"/>
          <a:cs typeface="Arial"/>
        </a:defRPr>
      </a:lvl4pPr>
      <a:lvl5pPr marL="1074738" indent="-228600" algn="l" defTabSz="457200" rtl="0" eaLnBrk="1" latinLnBrk="0" hangingPunct="1">
        <a:spcBef>
          <a:spcPct val="20000"/>
        </a:spcBef>
        <a:buFont typeface="Arial"/>
        <a:buChar char="»"/>
        <a:defRPr lang="nl-NL" sz="1800" kern="1200" dirty="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lltIve-aa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QmIvvl1YJk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5c7eoC8cB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SROI</a:t>
            </a:r>
            <a:br>
              <a:rPr lang="nl-NL" dirty="0"/>
            </a:br>
            <a:r>
              <a:rPr lang="nl-NL" dirty="0"/>
              <a:t>(</a:t>
            </a:r>
            <a:r>
              <a:rPr lang="nl-NL" dirty="0" err="1"/>
              <a:t>Social</a:t>
            </a:r>
            <a:r>
              <a:rPr lang="nl-NL" dirty="0"/>
              <a:t> Return on Investment)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926673" y="5035492"/>
            <a:ext cx="8338657" cy="1921051"/>
          </a:xfrm>
        </p:spPr>
        <p:txBody>
          <a:bodyPr/>
          <a:lstStyle/>
          <a:p>
            <a:r>
              <a:rPr lang="nl-NL" dirty="0"/>
              <a:t>Jeffrey Merx</a:t>
            </a:r>
            <a:br>
              <a:rPr lang="nl-NL" dirty="0"/>
            </a:br>
            <a:r>
              <a:rPr lang="nl-NL" dirty="0"/>
              <a:t>Accountmanager &amp; Coördinator SROI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b="1" dirty="0">
                <a:solidFill>
                  <a:srgbClr val="28B0B0"/>
                </a:solidFill>
                <a:ea typeface="+mj-ea"/>
              </a:rPr>
              <a:t>Wat is </a:t>
            </a:r>
            <a:r>
              <a:rPr lang="nl-NL" b="1" dirty="0" err="1">
                <a:solidFill>
                  <a:srgbClr val="28B0B0"/>
                </a:solidFill>
                <a:ea typeface="+mj-ea"/>
              </a:rPr>
              <a:t>social</a:t>
            </a:r>
            <a:r>
              <a:rPr lang="nl-NL" b="1" dirty="0">
                <a:solidFill>
                  <a:srgbClr val="28B0B0"/>
                </a:solidFill>
                <a:ea typeface="+mj-ea"/>
              </a:rPr>
              <a:t> return?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l-NL" b="1" dirty="0">
              <a:solidFill>
                <a:srgbClr val="28B0B0"/>
              </a:solidFill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b="1" dirty="0">
                <a:solidFill>
                  <a:srgbClr val="28B0B0"/>
                </a:solidFill>
                <a:ea typeface="+mj-ea"/>
              </a:rPr>
              <a:t>Waarom </a:t>
            </a:r>
            <a:r>
              <a:rPr lang="nl-NL" b="1" dirty="0" err="1">
                <a:solidFill>
                  <a:srgbClr val="28B0B0"/>
                </a:solidFill>
                <a:ea typeface="+mj-ea"/>
              </a:rPr>
              <a:t>social</a:t>
            </a:r>
            <a:r>
              <a:rPr lang="nl-NL" b="1" dirty="0">
                <a:solidFill>
                  <a:srgbClr val="28B0B0"/>
                </a:solidFill>
                <a:ea typeface="+mj-ea"/>
              </a:rPr>
              <a:t> return?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l-NL" b="1" dirty="0">
              <a:solidFill>
                <a:srgbClr val="28B0B0"/>
              </a:solidFill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b="1" dirty="0">
                <a:solidFill>
                  <a:srgbClr val="28B0B0"/>
                </a:solidFill>
                <a:ea typeface="+mj-ea"/>
              </a:rPr>
              <a:t>Hoe gaat </a:t>
            </a:r>
            <a:r>
              <a:rPr lang="nl-NL" b="1" dirty="0" err="1">
                <a:solidFill>
                  <a:srgbClr val="28B0B0"/>
                </a:solidFill>
                <a:ea typeface="+mj-ea"/>
              </a:rPr>
              <a:t>social</a:t>
            </a:r>
            <a:r>
              <a:rPr lang="nl-NL" b="1" dirty="0">
                <a:solidFill>
                  <a:srgbClr val="28B0B0"/>
                </a:solidFill>
                <a:ea typeface="+mj-ea"/>
              </a:rPr>
              <a:t> return in de praktijk?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l-NL" b="1" dirty="0">
              <a:solidFill>
                <a:srgbClr val="28B0B0"/>
              </a:solidFill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b="1" dirty="0">
                <a:solidFill>
                  <a:srgbClr val="28B0B0"/>
                </a:solidFill>
                <a:ea typeface="+mj-ea"/>
              </a:rPr>
              <a:t>Welke stappen volgen we?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l-NL" b="1" dirty="0">
              <a:solidFill>
                <a:srgbClr val="28B0B0"/>
              </a:solidFill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b="1" dirty="0">
                <a:solidFill>
                  <a:srgbClr val="28B0B0"/>
                </a:solidFill>
                <a:ea typeface="+mj-ea"/>
              </a:rPr>
              <a:t>Bouwblokken</a:t>
            </a:r>
            <a:br>
              <a:rPr lang="nl-NL" b="1" dirty="0">
                <a:solidFill>
                  <a:srgbClr val="28B0B0"/>
                </a:solidFill>
                <a:ea typeface="+mj-ea"/>
              </a:rPr>
            </a:br>
            <a:endParaRPr lang="nl-NL" b="1" dirty="0">
              <a:solidFill>
                <a:srgbClr val="28B0B0"/>
              </a:solidFill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b="1" dirty="0">
                <a:solidFill>
                  <a:srgbClr val="28B0B0"/>
                </a:solidFill>
                <a:ea typeface="+mj-ea"/>
              </a:rPr>
              <a:t>Wat doet </a:t>
            </a:r>
            <a:r>
              <a:rPr lang="nl-NL" b="1" dirty="0" err="1">
                <a:solidFill>
                  <a:srgbClr val="28B0B0"/>
                </a:solidFill>
                <a:ea typeface="+mj-ea"/>
              </a:rPr>
              <a:t>Werkse</a:t>
            </a:r>
            <a:r>
              <a:rPr lang="nl-NL" b="1" dirty="0">
                <a:solidFill>
                  <a:srgbClr val="28B0B0"/>
                </a:solidFill>
                <a:ea typeface="+mj-ea"/>
              </a:rPr>
              <a:t>!</a:t>
            </a:r>
          </a:p>
        </p:txBody>
      </p:sp>
      <p:sp>
        <p:nvSpPr>
          <p:cNvPr id="4" name="AutoShape 2" descr="KEEP CALM AND DIT IS DE INHOUD - Keep Calm and Posters Generator, Maker For  Free - KeepCalmAndPosters.com">
            <a:extLst>
              <a:ext uri="{FF2B5EF4-FFF2-40B4-BE49-F238E27FC236}">
                <a16:creationId xmlns:a16="http://schemas.microsoft.com/office/drawing/2014/main" id="{1DE4B2F2-4A53-4007-BF9E-D49C2FEED0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" name="AutoShape 4" descr="KEEP CALM AND DIT IS DE INHOUD - Keep Calm and Posters Generator, Maker For  Free - KeepCalmAndPosters.com">
            <a:extLst>
              <a:ext uri="{FF2B5EF4-FFF2-40B4-BE49-F238E27FC236}">
                <a16:creationId xmlns:a16="http://schemas.microsoft.com/office/drawing/2014/main" id="{474F9DB4-D130-4C3B-8FBA-03A1845C5A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1315A8D-3822-4AFB-990A-D19D9589A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4734" y="1600200"/>
            <a:ext cx="3060933" cy="408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85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D023FE-CB83-4129-B4CB-4F79DD65B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Opwarming…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11C7567-B74C-4A87-931A-480ECD90ADB2}"/>
              </a:ext>
            </a:extLst>
          </p:cNvPr>
          <p:cNvSpPr txBox="1">
            <a:spLocks noGrp="1"/>
          </p:cNvSpPr>
          <p:nvPr>
            <p:ph type="body" sz="quarter" idx="13"/>
          </p:nvPr>
        </p:nvSpPr>
        <p:spPr>
          <a:xfrm>
            <a:off x="989013" y="1703388"/>
            <a:ext cx="10085387" cy="179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 dirty="0">
              <a:hlinkClick r:id="rId2"/>
            </a:endParaRPr>
          </a:p>
          <a:p>
            <a:endParaRPr lang="nl-NL" dirty="0">
              <a:hlinkClick r:id="rId2"/>
            </a:endParaRPr>
          </a:p>
          <a:p>
            <a:endParaRPr lang="nl-NL" dirty="0">
              <a:hlinkClick r:id="rId2"/>
            </a:endParaRPr>
          </a:p>
          <a:p>
            <a:r>
              <a:rPr lang="nl-NL" dirty="0">
                <a:hlinkClick r:id="rId2"/>
              </a:rPr>
              <a:t>Werken op kantoor, je moet het maar kunnen... – YouTube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04666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8B33A5-41B7-46CA-8468-DAA58E61C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</a:t>
            </a:r>
            <a:r>
              <a:rPr lang="nl-NL" dirty="0" err="1"/>
              <a:t>social</a:t>
            </a:r>
            <a:r>
              <a:rPr lang="nl-NL" dirty="0"/>
              <a:t> return?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AD6DD71-6745-4AFD-A261-E941271C42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Opdracht vanuit de gemeente Delft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Bij aanbestedingen van minimaal €250.000 euro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Werkzoekende bij de opdracht betrekken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Reguliere banen, leerwerkplekken, werkervaringsplekken, stageplekken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Detacheringen via een SW-Bedrijf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 err="1">
                <a:solidFill>
                  <a:srgbClr val="28B0B0"/>
                </a:solidFill>
                <a:ea typeface="+mj-ea"/>
              </a:rPr>
              <a:t>Social</a:t>
            </a:r>
            <a:r>
              <a:rPr lang="nl-NL" sz="2200" b="1" dirty="0">
                <a:solidFill>
                  <a:srgbClr val="28B0B0"/>
                </a:solidFill>
                <a:ea typeface="+mj-ea"/>
              </a:rPr>
              <a:t> returnproject of inkopen bij een SW-bedrijf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074E834-307C-46D9-9A92-AD4DE7ACA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1251" y="4231756"/>
            <a:ext cx="3849498" cy="2169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886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8A8153-D784-4392-9DCA-F21C84B47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Waarom </a:t>
            </a:r>
            <a:r>
              <a:rPr lang="nl-NL" dirty="0" err="1"/>
              <a:t>social</a:t>
            </a:r>
            <a:r>
              <a:rPr lang="nl-NL" dirty="0"/>
              <a:t> return?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AAB06FD-C579-49E0-AB5A-0C382B9D38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Kansen voor werkzoekenden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Kansen voor jongeren zonder startkwalificatie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Opdoen van werkervaring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Banen creëren voor </a:t>
            </a:r>
            <a:r>
              <a:rPr lang="nl-NL" sz="2200" b="1" dirty="0" err="1">
                <a:solidFill>
                  <a:srgbClr val="28B0B0"/>
                </a:solidFill>
                <a:ea typeface="+mj-ea"/>
              </a:rPr>
              <a:t>locals</a:t>
            </a:r>
            <a:endParaRPr lang="nl-NL" sz="2200" b="1" dirty="0">
              <a:solidFill>
                <a:srgbClr val="28B0B0"/>
              </a:solidFill>
              <a:ea typeface="+mj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Bedrijf laat sociaal gezicht zien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Toekomstig tekort aan geschoold personeel voorkomen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l-NL" sz="2400" b="1" dirty="0">
              <a:solidFill>
                <a:srgbClr val="28B0B0"/>
              </a:solidFill>
              <a:ea typeface="+mj-ea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CD88F6D-01E5-429D-81B4-268B9E359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5888" y="3645185"/>
            <a:ext cx="2416962" cy="241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8259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55A604-A169-4C55-989E-44E6D582E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Filmpje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E51B254-C8EC-4651-B44F-4A40C85E7F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 dirty="0">
              <a:hlinkClick r:id="rId2"/>
            </a:endParaRPr>
          </a:p>
          <a:p>
            <a:endParaRPr lang="nl-NL" dirty="0">
              <a:hlinkClick r:id="rId2"/>
            </a:endParaRPr>
          </a:p>
          <a:p>
            <a:endParaRPr lang="nl-NL" dirty="0">
              <a:hlinkClick r:id="rId2"/>
            </a:endParaRPr>
          </a:p>
          <a:p>
            <a:r>
              <a:rPr lang="nl-NL" dirty="0">
                <a:hlinkClick r:id="rId2"/>
              </a:rPr>
              <a:t>Net een vacature binnen gekomen - </a:t>
            </a:r>
            <a:r>
              <a:rPr lang="nl-NL" dirty="0" err="1">
                <a:hlinkClick r:id="rId2"/>
              </a:rPr>
              <a:t>Dumpert</a:t>
            </a:r>
            <a:r>
              <a:rPr lang="nl-NL" dirty="0">
                <a:hlinkClick r:id="rId2"/>
              </a:rPr>
              <a:t> – YouTube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14463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C00E76-C245-4D1E-BF47-74C73FF64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28B0B0"/>
                </a:solidFill>
                <a:ea typeface="+mj-ea"/>
              </a:rPr>
              <a:t>Hoe gaat </a:t>
            </a:r>
            <a:r>
              <a:rPr lang="nl-NL" b="1" dirty="0" err="1">
                <a:solidFill>
                  <a:srgbClr val="28B0B0"/>
                </a:solidFill>
                <a:ea typeface="+mj-ea"/>
              </a:rPr>
              <a:t>social</a:t>
            </a:r>
            <a:r>
              <a:rPr lang="nl-NL" b="1" dirty="0">
                <a:solidFill>
                  <a:srgbClr val="28B0B0"/>
                </a:solidFill>
                <a:ea typeface="+mj-ea"/>
              </a:rPr>
              <a:t> return in de praktijk?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8B3ED2F-5473-40D7-A427-EC84C397BD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11 gemeentes werken samen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Haaglanden en Zuid-Holland Centraal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Allemaal dezelfde bouwblokken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Voorkeur werk of stageplek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H4 en H10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l-NL" sz="2200" b="1" dirty="0">
              <a:solidFill>
                <a:srgbClr val="28B0B0"/>
              </a:solidFill>
              <a:ea typeface="+mj-ea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41D5847-51D8-483B-8303-26AD02D2A8EE}"/>
              </a:ext>
            </a:extLst>
          </p:cNvPr>
          <p:cNvSpPr txBox="1"/>
          <p:nvPr/>
        </p:nvSpPr>
        <p:spPr>
          <a:xfrm>
            <a:off x="8506437" y="1702965"/>
            <a:ext cx="269707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Delft</a:t>
            </a:r>
          </a:p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Den Haag</a:t>
            </a:r>
          </a:p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Lansingerland</a:t>
            </a:r>
          </a:p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Leidschendam-Voorburg</a:t>
            </a:r>
          </a:p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Midden-Delfland</a:t>
            </a:r>
          </a:p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Pijnacker-Nootdorp</a:t>
            </a:r>
          </a:p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Rijswijk</a:t>
            </a:r>
          </a:p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Voorschoten</a:t>
            </a:r>
          </a:p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Wassenaar</a:t>
            </a:r>
          </a:p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Westland</a:t>
            </a:r>
          </a:p>
          <a:p>
            <a:r>
              <a:rPr lang="nl-NL" sz="2000" b="1" dirty="0">
                <a:solidFill>
                  <a:srgbClr val="28B0B0"/>
                </a:solidFill>
                <a:latin typeface="Arial"/>
                <a:ea typeface="+mj-ea"/>
                <a:cs typeface="Arial"/>
              </a:rPr>
              <a:t>Zoetermeer</a:t>
            </a:r>
          </a:p>
        </p:txBody>
      </p:sp>
    </p:spTree>
    <p:extLst>
      <p:ext uri="{BB962C8B-B14F-4D97-AF65-F5344CB8AC3E}">
        <p14:creationId xmlns:p14="http://schemas.microsoft.com/office/powerpoint/2010/main" val="165356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F0E86B-FCA5-41D9-91F5-0153D206A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28B0B0"/>
                </a:solidFill>
                <a:ea typeface="+mj-ea"/>
              </a:rPr>
              <a:t>Welke stappen volgen we?</a:t>
            </a:r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3CE3FF6-9B1C-41E9-AAE4-43B53ED51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616" y="3731005"/>
            <a:ext cx="3014707" cy="160439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072384DB-CEF4-47F2-89CE-157127AB2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556" y="1592128"/>
            <a:ext cx="3260447" cy="1836872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53A01AC5-977D-4C70-BF00-C009351B22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157" y="3731005"/>
            <a:ext cx="3380801" cy="2052629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7301A03B-E1B2-4E1A-9186-7ED5D3036E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380" y="1600200"/>
            <a:ext cx="3164670" cy="1992047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24017F74-C1E9-4FDD-A2D7-B2A0642289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3547" y="2812569"/>
            <a:ext cx="3435631" cy="18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5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59B9BE-4541-4C2B-B00E-BBEC2B44B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Filmpje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9EAD62C-EA90-48F6-9127-19FC76B3EE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 dirty="0">
              <a:hlinkClick r:id="rId2"/>
            </a:endParaRPr>
          </a:p>
          <a:p>
            <a:endParaRPr lang="nl-NL" dirty="0">
              <a:hlinkClick r:id="rId2"/>
            </a:endParaRPr>
          </a:p>
          <a:p>
            <a:endParaRPr lang="nl-NL" dirty="0">
              <a:hlinkClick r:id="rId2"/>
            </a:endParaRPr>
          </a:p>
          <a:p>
            <a:r>
              <a:rPr lang="nl-NL" dirty="0">
                <a:hlinkClick r:id="rId2"/>
              </a:rPr>
              <a:t>Wat doen mensen als de roltrap kapot gaat? – YouTube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81640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9B8C5B-DCAF-47A1-8D6D-9E66C59A7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28B0B0"/>
                </a:solidFill>
                <a:ea typeface="+mj-ea"/>
              </a:rPr>
              <a:t>Bouwblokken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BD8B7D4-B810-4F5C-9F56-D746B5524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184" y="1276350"/>
            <a:ext cx="5972175" cy="5124450"/>
          </a:xfrm>
          <a:prstGeom prst="rect">
            <a:avLst/>
          </a:prstGeom>
        </p:spPr>
      </p:pic>
      <p:pic>
        <p:nvPicPr>
          <p:cNvPr id="2050" name="Picture 2" descr="Set uit 140 houten blokken in een beukenkist met lasermarkering | Sets in  kist met lasermarkering | Houten speelgoed blokken in sets | Houten blokken  | tischlerschuppen.de">
            <a:extLst>
              <a:ext uri="{FF2B5EF4-FFF2-40B4-BE49-F238E27FC236}">
                <a16:creationId xmlns:a16="http://schemas.microsoft.com/office/drawing/2014/main" id="{02657C29-A548-45B5-95AA-63FF168BC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69" y="1990419"/>
            <a:ext cx="2877162" cy="287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672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9B8C5B-DCAF-47A1-8D6D-9E66C59A7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28B0B0"/>
                </a:solidFill>
                <a:ea typeface="+mj-ea"/>
              </a:rPr>
              <a:t>Bouwblokken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FCBA429-8FA1-44AD-B2E3-C2B0DCD9B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205" y="2008017"/>
            <a:ext cx="6521979" cy="2861791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07F5E90F-2AF8-4BA7-AFEC-6C523B094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1381" y="2114550"/>
            <a:ext cx="2755259" cy="275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135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D1BDE9-A284-4AA1-80B0-CC1C324C6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28B0B0"/>
                </a:solidFill>
                <a:ea typeface="+mj-ea"/>
              </a:rPr>
              <a:t>Wat doet </a:t>
            </a:r>
            <a:r>
              <a:rPr lang="nl-NL" b="1" dirty="0" err="1">
                <a:solidFill>
                  <a:srgbClr val="28B0B0"/>
                </a:solidFill>
                <a:ea typeface="+mj-ea"/>
              </a:rPr>
              <a:t>Werkse</a:t>
            </a:r>
            <a:r>
              <a:rPr lang="nl-NL" b="1" dirty="0">
                <a:solidFill>
                  <a:srgbClr val="28B0B0"/>
                </a:solidFill>
                <a:ea typeface="+mj-ea"/>
              </a:rPr>
              <a:t>!</a:t>
            </a:r>
            <a:br>
              <a:rPr lang="nl-NL" b="1" dirty="0">
                <a:solidFill>
                  <a:srgbClr val="28B0B0"/>
                </a:solidFill>
                <a:ea typeface="+mj-ea"/>
              </a:rPr>
            </a:b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69A7B08-A4CF-4173-AA85-1758D38002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Uitvoering </a:t>
            </a:r>
            <a:r>
              <a:rPr lang="nl-NL" sz="2200" b="1" dirty="0" err="1">
                <a:solidFill>
                  <a:srgbClr val="28B0B0"/>
                </a:solidFill>
                <a:ea typeface="+mj-ea"/>
              </a:rPr>
              <a:t>social</a:t>
            </a:r>
            <a:r>
              <a:rPr lang="nl-NL" sz="2200" b="1" dirty="0">
                <a:solidFill>
                  <a:srgbClr val="28B0B0"/>
                </a:solidFill>
                <a:ea typeface="+mj-ea"/>
              </a:rPr>
              <a:t> return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Adviseren bij het maken van een plan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Helpen bij het vinden van personeel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Zicht op beschikbare kandidaten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200" b="1" dirty="0">
                <a:solidFill>
                  <a:srgbClr val="28B0B0"/>
                </a:solidFill>
                <a:ea typeface="+mj-ea"/>
              </a:rPr>
              <a:t>Informeren over instrumenten ter ondersteuning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l-NL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A3329EA-DF40-4DAA-9849-C3DDC3943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8602" y="3765869"/>
            <a:ext cx="4495799" cy="236029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09E1021-96FD-4D75-9CA6-224BF9294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599" y="3914563"/>
            <a:ext cx="3242229" cy="179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67690"/>
      </p:ext>
    </p:extLst>
  </p:cSld>
  <p:clrMapOvr>
    <a:masterClrMapping/>
  </p:clrMapOvr>
</p:sld>
</file>

<file path=ppt/theme/theme1.xml><?xml version="1.0" encoding="utf-8"?>
<a:theme xmlns:a="http://schemas.openxmlformats.org/drawingml/2006/main" name="Werkse!">
  <a:themeElements>
    <a:clrScheme name="Werkse">
      <a:dk1>
        <a:sysClr val="windowText" lastClr="000000"/>
      </a:dk1>
      <a:lt1>
        <a:sysClr val="window" lastClr="FFFFFF"/>
      </a:lt1>
      <a:dk2>
        <a:srgbClr val="01B9B5"/>
      </a:dk2>
      <a:lt2>
        <a:srgbClr val="C6E7FC"/>
      </a:lt2>
      <a:accent1>
        <a:srgbClr val="01B9B5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e Werkse! leeg  -  Alleen-lezen" id="{E43C8E82-A622-4736-BCB6-559075BCFB52}" vid="{DCA62BE5-576D-48EF-BE85-86CEE8CBAE0B}"/>
    </a:ext>
  </a:extLst>
</a:theme>
</file>

<file path=ppt/theme/themeOverride1.xml><?xml version="1.0" encoding="utf-8"?>
<a:themeOverride xmlns:a="http://schemas.openxmlformats.org/drawingml/2006/main">
  <a:clrScheme name="Werkse">
    <a:dk1>
      <a:sysClr val="windowText" lastClr="000000"/>
    </a:dk1>
    <a:lt1>
      <a:sysClr val="window" lastClr="FFFFFF"/>
    </a:lt1>
    <a:dk2>
      <a:srgbClr val="01B9B5"/>
    </a:dk2>
    <a:lt2>
      <a:srgbClr val="C6E7FC"/>
    </a:lt2>
    <a:accent1>
      <a:srgbClr val="01B9B5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C5012BCA7A2C4C8EB029209CC0E8AD" ma:contentTypeVersion="13" ma:contentTypeDescription="Een nieuw document maken." ma:contentTypeScope="" ma:versionID="19fb341b2790f382863eb46964013058">
  <xsd:schema xmlns:xsd="http://www.w3.org/2001/XMLSchema" xmlns:xs="http://www.w3.org/2001/XMLSchema" xmlns:p="http://schemas.microsoft.com/office/2006/metadata/properties" xmlns:ns2="121ee47b-2259-4366-a0cc-bb40bebb53c3" xmlns:ns3="b483863f-7caf-467d-9972-ae3e94f7fed3" targetNamespace="http://schemas.microsoft.com/office/2006/metadata/properties" ma:root="true" ma:fieldsID="a0743ef9f08750a37cd6496eaed4b229" ns2:_="" ns3:_="">
    <xsd:import namespace="121ee47b-2259-4366-a0cc-bb40bebb53c3"/>
    <xsd:import namespace="b483863f-7caf-467d-9972-ae3e94f7fed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1ee47b-2259-4366-a0cc-bb40bebb53c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83863f-7caf-467d-9972-ae3e94f7fe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1D2902-6C9A-497E-AC69-EE081095E60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DE412D6-F75E-4D24-8E21-2A72DF7770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E91167-6C14-493B-951D-0CE88250F0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1ee47b-2259-4366-a0cc-bb40bebb53c3"/>
    <ds:schemaRef ds:uri="b483863f-7caf-467d-9972-ae3e94f7fe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</TotalTime>
  <Words>226</Words>
  <Application>Microsoft Office PowerPoint</Application>
  <PresentationFormat>Breedbeeld</PresentationFormat>
  <Paragraphs>68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5" baseType="lpstr">
      <vt:lpstr>Arial</vt:lpstr>
      <vt:lpstr>Wingdings</vt:lpstr>
      <vt:lpstr>Werkse!</vt:lpstr>
      <vt:lpstr>SROI (Social Return on Investment)</vt:lpstr>
      <vt:lpstr>Inhoud</vt:lpstr>
      <vt:lpstr>Opwarming…</vt:lpstr>
      <vt:lpstr>Wat is social return?</vt:lpstr>
      <vt:lpstr>Waarom social return?</vt:lpstr>
      <vt:lpstr>Filmpje</vt:lpstr>
      <vt:lpstr>Hoe gaat social return in de praktijk?</vt:lpstr>
      <vt:lpstr>Welke stappen volgen we?</vt:lpstr>
      <vt:lpstr>Filmpje</vt:lpstr>
      <vt:lpstr>Bouwblokken</vt:lpstr>
      <vt:lpstr>Bouwblokken</vt:lpstr>
      <vt:lpstr>Wat doet Werkse!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SROI (Social Return on Investment)</dc:title>
  <dc:creator>Jeffrey Merx</dc:creator>
  <cp:lastModifiedBy>Plony van Veldhoven</cp:lastModifiedBy>
  <cp:revision>2</cp:revision>
  <cp:lastPrinted>2014-12-15T10:05:36Z</cp:lastPrinted>
  <dcterms:created xsi:type="dcterms:W3CDTF">2021-10-26T11:42:48Z</dcterms:created>
  <dcterms:modified xsi:type="dcterms:W3CDTF">2021-12-07T10:13:20Z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0x0101001BC5012BCA7A2C4C8EB029209CC0E8AD</vt:lpwstr>
  </property>
  <property fmtid="{D5CDD505-2E9C-101B-9397-08002B2CF9AE}" pid="3" name="Order">
    <vt:r8>50700</vt:r8>
  </property>
</Properties>
</file>